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CCFE-808D-41BB-B8A4-0D4BFB09AFD9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E9F3-B8D0-4044-A7C1-0CDF8B34929C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68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6D080-86DB-4D11-97AD-739753A3C1A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CDD0A-EC55-4FAF-9937-813E9897B69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5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54BB-6594-4CCE-A579-F19A850B9337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5680-2E2F-4B82-9ED6-8D332F84445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7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8CAC-0B43-4720-9FAD-141AD644282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DD71-B762-48A3-97CE-6B8B1BB65FF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38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93CC-12A6-44A4-91DF-E14787F77BEA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483E7-9084-4CAB-97AC-61C3344A3CF2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78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A556-9247-4579-9A2A-1A4C58E4787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156B5-83D1-434C-ABEE-6FEB3031DAE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6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CA1AA-9D38-4E27-8674-9283CA87FF6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729B-7657-4184-A94F-FE0F562B47F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0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F5A42-EE8F-4A13-80BC-0D17BEB89FD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15AD-C75B-4975-A036-BA6FA30F785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9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7920-2703-4E66-929B-B0C00B97450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3034-1ADD-4B83-8818-4D7B07E7636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39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8A3E4-5B16-4FF7-A65A-3A8EA9CE1C9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1C728-B65A-42CE-9AE5-76593D8532B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3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ة واحدة مخدوشة ودائرية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مثلث قائم الزاوية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شكل حر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شكل حر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6998D-F186-4939-804F-42F65923330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C1F1A-FAD7-4EF8-9F4E-B6A3FED11AA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81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5599D9-0197-4426-BE26-FD7D0586F418}" type="datetimeFigureOut">
              <a:rPr lang="en-US">
                <a:solidFill>
                  <a:srgbClr val="04617B">
                    <a:shade val="9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3/27/2018</a:t>
            </a:fld>
            <a:endParaRPr lang="en-US">
              <a:solidFill>
                <a:srgbClr val="04617B">
                  <a:shade val="9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300523-A6BA-4CCF-98C7-AF4A5A2EFF27}" type="slidenum">
              <a:rPr lang="en-US">
                <a:solidFill>
                  <a:srgbClr val="04617B">
                    <a:shade val="9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3" name="مجموعة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5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مربع نص 3"/>
          <p:cNvSpPr txBox="1">
            <a:spLocks noChangeArrowheads="1"/>
          </p:cNvSpPr>
          <p:nvPr/>
        </p:nvSpPr>
        <p:spPr bwMode="auto">
          <a:xfrm>
            <a:off x="22225" y="0"/>
            <a:ext cx="9144000" cy="17541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F6FC6"/>
                </a:solidFill>
              </a:rPr>
              <a:t>Dr </a:t>
            </a:r>
            <a:r>
              <a:rPr lang="en-US" sz="2400" b="1" dirty="0" err="1" smtClean="0">
                <a:solidFill>
                  <a:srgbClr val="0F6FC6"/>
                </a:solidFill>
              </a:rPr>
              <a:t>Noori</a:t>
            </a:r>
            <a:r>
              <a:rPr lang="en-US" sz="2400" b="1" dirty="0" smtClean="0">
                <a:solidFill>
                  <a:srgbClr val="0F6FC6"/>
                </a:solidFill>
              </a:rPr>
              <a:t> Hannon </a:t>
            </a:r>
            <a:r>
              <a:rPr lang="en-US" sz="2400" b="1" dirty="0" err="1" smtClean="0">
                <a:solidFill>
                  <a:srgbClr val="0F6FC6"/>
                </a:solidFill>
              </a:rPr>
              <a:t>Jasim</a:t>
            </a:r>
            <a:endParaRPr lang="en-US" sz="2400" b="1" dirty="0" smtClean="0">
              <a:solidFill>
                <a:srgbClr val="0F6FC6"/>
              </a:solidFill>
            </a:endParaRP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Ass.  Professor and Consultant surgeon/ General &amp;GI Surgery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i="1" dirty="0" smtClean="0">
                <a:solidFill>
                  <a:prstClr val="black"/>
                </a:solidFill>
                <a:latin typeface="Calibri"/>
              </a:rPr>
              <a:t>FICS, PhD GI Surgery (United Kingdom)</a:t>
            </a:r>
            <a:endParaRPr lang="ar-IQ" sz="2400" b="1" i="1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618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defRPr/>
            </a:pPr>
            <a:r>
              <a:rPr lang="en-US" dirty="0" smtClean="0">
                <a:solidFill>
                  <a:schemeClr val="accent1"/>
                </a:solidFill>
              </a:rPr>
              <a:t>Pre operative preparation:</a:t>
            </a:r>
          </a:p>
          <a:p>
            <a:pPr algn="l">
              <a:defRPr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</a:rPr>
              <a:t>A.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</a:rPr>
              <a:t>Check the coagulation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</a:rPr>
              <a:t>B.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</a:rPr>
              <a:t>Prophylactic  AB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</a:rPr>
              <a:t>C.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</a:rPr>
              <a:t>Explanation of possible complications such as pancreatitis , cholangitis, bleeding and perforation related to sphinectrotomy.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Endoluminal Ultrasound:…</a:t>
            </a:r>
            <a:r>
              <a:rPr lang="en-US" sz="2000" dirty="0" smtClean="0">
                <a:latin typeface="Arial" pitchFamily="34" charset="0"/>
              </a:rPr>
              <a:t>provide additional information on the extent of </a:t>
            </a:r>
            <a:r>
              <a:rPr lang="en-US" sz="2000" dirty="0" err="1" smtClean="0">
                <a:latin typeface="Arial" pitchFamily="34" charset="0"/>
              </a:rPr>
              <a:t>hilar</a:t>
            </a:r>
            <a:r>
              <a:rPr lang="en-US" sz="2000" dirty="0" smtClean="0">
                <a:latin typeface="Arial" pitchFamily="34" charset="0"/>
              </a:rPr>
              <a:t> tumours.</a:t>
            </a:r>
          </a:p>
          <a:p>
            <a:pPr algn="l">
              <a:defRPr/>
            </a:pPr>
            <a:endParaRPr lang="en-US" sz="2000" dirty="0">
              <a:latin typeface="Arial" pitchFamily="34" charset="0"/>
            </a:endParaRP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PTC</a:t>
            </a:r>
          </a:p>
          <a:p>
            <a:pPr algn="l">
              <a:defRPr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</a:rPr>
              <a:t>Indications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:</a:t>
            </a:r>
          </a:p>
          <a:p>
            <a:pPr algn="l">
              <a:defRPr/>
            </a:pPr>
            <a:r>
              <a:rPr lang="en-US" sz="2000" dirty="0" smtClean="0">
                <a:latin typeface="Arial" pitchFamily="34" charset="0"/>
              </a:rPr>
              <a:t>1. When ERCP has failed or impossible 2. Hilar bile duct </a:t>
            </a:r>
            <a:r>
              <a:rPr lang="en-US" sz="2000" dirty="0" err="1" smtClean="0">
                <a:latin typeface="Arial" pitchFamily="34" charset="0"/>
              </a:rPr>
              <a:t>tumour</a:t>
            </a:r>
            <a:r>
              <a:rPr lang="en-US" sz="2000" dirty="0" smtClean="0">
                <a:latin typeface="Arial" pitchFamily="34" charset="0"/>
              </a:rPr>
              <a:t> where ERCP failed to visualize the intrahepatic bile ducts</a:t>
            </a:r>
          </a:p>
          <a:p>
            <a:pPr marL="0" indent="0" algn="l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Angiography:</a:t>
            </a:r>
          </a:p>
          <a:p>
            <a:pPr marL="0" indent="0" algn="l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</a:rPr>
              <a:t>Indications: </a:t>
            </a:r>
          </a:p>
          <a:p>
            <a:pPr marL="0" indent="0" algn="l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</a:rPr>
              <a:t>1. Diagnostic </a:t>
            </a:r>
            <a:r>
              <a:rPr lang="en-US" sz="2000" dirty="0" smtClean="0">
                <a:latin typeface="Arial" pitchFamily="34" charset="0"/>
              </a:rPr>
              <a:t>such as A. to visualize the anatomy of the hepatic artery, confirm the patency of portal v. B. additional information of a liver nodule.</a:t>
            </a:r>
          </a:p>
          <a:p>
            <a:pPr marL="0" indent="0" algn="l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</a:rPr>
              <a:t>2. Therapeutic </a:t>
            </a:r>
            <a:r>
              <a:rPr lang="en-US" sz="2000" dirty="0" smtClean="0">
                <a:latin typeface="Arial" pitchFamily="34" charset="0"/>
              </a:rPr>
              <a:t>such as A. occlusion of AV malformations and B. embolization of bleeding sites in the liver C. Chemoembolization</a:t>
            </a:r>
            <a:endParaRPr lang="ar-IQ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33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0"/>
            <a:ext cx="8534400" cy="6705600"/>
          </a:xfrm>
        </p:spPr>
        <p:txBody>
          <a:bodyPr/>
          <a:lstStyle/>
          <a:p>
            <a:pPr algn="l">
              <a:defRPr/>
            </a:pPr>
            <a:r>
              <a:rPr lang="en-US" dirty="0" smtClean="0">
                <a:solidFill>
                  <a:srgbClr val="FF0000"/>
                </a:solidFill>
              </a:rPr>
              <a:t>Nuclear Medicine Scanning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A. Technetium-99m (99m TC)-labeled radionuclide:</a:t>
            </a:r>
          </a:p>
          <a:p>
            <a:pPr algn="l" rtl="0">
              <a:defRPr/>
            </a:pPr>
            <a:r>
              <a:rPr lang="en-US" dirty="0" smtClean="0"/>
              <a:t>IV     circulation    Liver (hepatocytes)    bile      Gamma camera      </a:t>
            </a:r>
            <a:r>
              <a:rPr lang="en-US" dirty="0" err="1" smtClean="0"/>
              <a:t>Dx</a:t>
            </a:r>
            <a:r>
              <a:rPr lang="en-US" dirty="0" smtClean="0"/>
              <a:t> bile leak and biliary obstruction. 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B. Sulphur colloid liver scan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dirty="0" smtClean="0"/>
              <a:t>Uptake by Kuppfer cell differentiate adenoma &amp; haemangiomas (no uptake) Vs.  Focal Nodular Hyperplasia  (FNH) (uptake)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Laparoscopy &amp; Laparoscopic Ultrasound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dirty="0" smtClean="0"/>
              <a:t>It is useful for the staging of HBP Cancers,  peritoneal metastases and superficial liver tumours.</a:t>
            </a:r>
          </a:p>
          <a:p>
            <a:pPr algn="l" rtl="0">
              <a:defRPr/>
            </a:pPr>
            <a:endParaRPr lang="en-US" dirty="0" smtClean="0"/>
          </a:p>
        </p:txBody>
      </p:sp>
      <p:sp>
        <p:nvSpPr>
          <p:cNvPr id="4" name="سهم إلى اليمين 3"/>
          <p:cNvSpPr/>
          <p:nvPr/>
        </p:nvSpPr>
        <p:spPr>
          <a:xfrm flipV="1">
            <a:off x="1066800" y="1219200"/>
            <a:ext cx="2921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  <p:sp>
        <p:nvSpPr>
          <p:cNvPr id="7" name="سهم إلى اليمين 6"/>
          <p:cNvSpPr/>
          <p:nvPr/>
        </p:nvSpPr>
        <p:spPr>
          <a:xfrm flipV="1">
            <a:off x="3048000" y="1219200"/>
            <a:ext cx="2921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  <p:sp>
        <p:nvSpPr>
          <p:cNvPr id="9" name="سهم إلى اليمين 8"/>
          <p:cNvSpPr/>
          <p:nvPr/>
        </p:nvSpPr>
        <p:spPr>
          <a:xfrm flipV="1">
            <a:off x="7010400" y="1217613"/>
            <a:ext cx="292100" cy="44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  <p:sp>
        <p:nvSpPr>
          <p:cNvPr id="10" name="سهم إلى اليمين 9"/>
          <p:cNvSpPr/>
          <p:nvPr/>
        </p:nvSpPr>
        <p:spPr>
          <a:xfrm flipV="1">
            <a:off x="6096000" y="1219200"/>
            <a:ext cx="2921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  <p:sp>
        <p:nvSpPr>
          <p:cNvPr id="12" name="سهم إلى اليمين 11"/>
          <p:cNvSpPr/>
          <p:nvPr/>
        </p:nvSpPr>
        <p:spPr>
          <a:xfrm flipV="1">
            <a:off x="1981200" y="1600200"/>
            <a:ext cx="2921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67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14400"/>
          </a:xfrm>
        </p:spPr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846638"/>
          </a:xfrm>
        </p:spPr>
        <p:txBody>
          <a:bodyPr/>
          <a:lstStyle/>
          <a:p>
            <a:pPr algn="l" rtl="0">
              <a:defRPr/>
            </a:pPr>
            <a:r>
              <a:rPr lang="en-US" dirty="0" smtClean="0"/>
              <a:t>True or False</a:t>
            </a:r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r>
              <a:rPr lang="en-US" sz="2000" dirty="0" smtClean="0"/>
              <a:t>CT is better than MRCP in detection of biliary tree pathologies</a:t>
            </a:r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r>
              <a:rPr lang="en-US" sz="2000" dirty="0" smtClean="0"/>
              <a:t>MRCP is invasive  </a:t>
            </a:r>
            <a:r>
              <a:rPr lang="en-US" sz="2000" dirty="0" err="1" smtClean="0"/>
              <a:t>theraputic</a:t>
            </a:r>
            <a:r>
              <a:rPr lang="en-US" sz="2000" dirty="0" smtClean="0"/>
              <a:t> tech. while ERCP is noninvasive and only diagnostic</a:t>
            </a:r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r>
              <a:rPr lang="en-US" sz="2000" dirty="0" smtClean="0"/>
              <a:t>Ultrasound scan can not diagnose liver cyst</a:t>
            </a:r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r>
              <a:rPr lang="en-US" sz="2000" dirty="0" smtClean="0"/>
              <a:t>PTC liver test is an IV injection of dye when it fails then ERCP is second choice.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</a:rPr>
              <a:t> </a:t>
            </a:r>
            <a:endParaRPr lang="en-US" sz="2000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</a:rPr>
              <a:t>pancreatitis 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</a:rPr>
              <a:t>, cholangitis, bleeding and perforation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</a:rPr>
              <a:t>are main complications of MRCP</a:t>
            </a:r>
            <a:endParaRPr lang="en-US" sz="2000" dirty="0" smtClean="0"/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endParaRPr lang="en-US" sz="2000" dirty="0" smtClean="0"/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endParaRPr lang="en-US" sz="2000" dirty="0" smtClean="0"/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endParaRPr lang="en-US" sz="2000" dirty="0" smtClean="0"/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endParaRPr lang="en-US" sz="2000" dirty="0" smtClean="0"/>
          </a:p>
          <a:p>
            <a:pPr marL="457200" indent="-457200" algn="l" rtl="0">
              <a:buFont typeface="Wingdings 2" pitchFamily="18" charset="2"/>
              <a:buAutoNum type="arabicPeriod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3518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Liver Trauma </a:t>
            </a:r>
            <a:r>
              <a:rPr lang="en-US" dirty="0" smtClean="0"/>
              <a:t>;Serious injuries,</a:t>
            </a:r>
          </a:p>
          <a:p>
            <a:pPr marL="514350" indent="-514350" algn="l" rtl="0">
              <a:buFont typeface="Wingdings 2" pitchFamily="18" charset="2"/>
              <a:buAutoNum type="alphaUcPeriod"/>
              <a:defRPr/>
            </a:pPr>
            <a:r>
              <a:rPr lang="en-US" dirty="0" smtClean="0"/>
              <a:t>Penetrating (stab or gunshot)         </a:t>
            </a:r>
            <a:r>
              <a:rPr lang="en-US" sz="2000" dirty="0" smtClean="0">
                <a:latin typeface="Arial" pitchFamily="34" charset="0"/>
              </a:rPr>
              <a:t>contusion, laceration and avulsion of the liver</a:t>
            </a:r>
          </a:p>
          <a:p>
            <a:pPr marL="514350" indent="-514350" algn="l" rtl="0">
              <a:buFont typeface="Wingdings 2" pitchFamily="18" charset="2"/>
              <a:buAutoNum type="alphaUcPeriod"/>
              <a:defRPr/>
            </a:pPr>
            <a:r>
              <a:rPr lang="en-US" dirty="0" smtClean="0"/>
              <a:t>Blunt </a:t>
            </a:r>
            <a:endParaRPr lang="ar-IQ" dirty="0" smtClean="0"/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Diagnosis</a:t>
            </a:r>
            <a:r>
              <a:rPr lang="en-US" dirty="0" smtClean="0"/>
              <a:t>:</a:t>
            </a:r>
          </a:p>
          <a:p>
            <a:pPr marL="0" indent="0" algn="l">
              <a:buFont typeface="Wingdings 2" pitchFamily="18" charset="2"/>
              <a:buNone/>
              <a:defRPr/>
            </a:pPr>
            <a:r>
              <a:rPr lang="en-US" sz="2000" dirty="0" smtClean="0">
                <a:latin typeface="Arial" pitchFamily="34" charset="0"/>
              </a:rPr>
              <a:t>A. High suspicion of all lower chest  and upper </a:t>
            </a:r>
            <a:r>
              <a:rPr lang="en-US" sz="2000" dirty="0" err="1" smtClean="0">
                <a:latin typeface="Arial" pitchFamily="34" charset="0"/>
              </a:rPr>
              <a:t>abd</a:t>
            </a:r>
            <a:r>
              <a:rPr lang="en-US" sz="2000" dirty="0" smtClean="0">
                <a:latin typeface="Arial" pitchFamily="34" charset="0"/>
              </a:rPr>
              <a:t>. stab wounds (penetrating) or crushing (blunt) injuries +(haemodynamically unstable.. PR increase, BP decrease, +++ needs  blood transfusion)</a:t>
            </a:r>
          </a:p>
          <a:p>
            <a:pPr algn="l">
              <a:defRPr/>
            </a:pPr>
            <a:endParaRPr lang="en-US" sz="2000" dirty="0" smtClean="0">
              <a:latin typeface="Arial" pitchFamily="34" charset="0"/>
            </a:endParaRPr>
          </a:p>
          <a:p>
            <a:pPr algn="l">
              <a:defRPr/>
            </a:pPr>
            <a:r>
              <a:rPr lang="en-US" sz="2000" dirty="0" smtClean="0">
                <a:latin typeface="Arial" pitchFamily="34" charset="0"/>
              </a:rPr>
              <a:t>B. Blunt +haemodynamically stable + tenderness &amp; guarding</a:t>
            </a:r>
          </a:p>
          <a:p>
            <a:pPr marL="0" indent="0" algn="l">
              <a:buFont typeface="Wingdings 2" pitchFamily="18" charset="2"/>
              <a:buNone/>
              <a:defRPr/>
            </a:pPr>
            <a:r>
              <a:rPr lang="en-US" sz="2000" dirty="0" smtClean="0">
                <a:latin typeface="Arial" pitchFamily="34" charset="0"/>
              </a:rPr>
              <a:t>  </a:t>
            </a:r>
          </a:p>
          <a:p>
            <a:pPr algn="l" rtl="0">
              <a:defRPr/>
            </a:pPr>
            <a:r>
              <a:rPr lang="en-US" sz="2000" dirty="0" smtClean="0">
                <a:latin typeface="Arial" pitchFamily="34" charset="0"/>
              </a:rPr>
              <a:t>1.U/S then iv enhanced CT scan of the chest and </a:t>
            </a:r>
            <a:r>
              <a:rPr lang="en-US" sz="2000" dirty="0" err="1" smtClean="0">
                <a:latin typeface="Arial" pitchFamily="34" charset="0"/>
              </a:rPr>
              <a:t>abd</a:t>
            </a:r>
            <a:endParaRPr lang="en-US" sz="2000" dirty="0" smtClean="0">
              <a:latin typeface="Arial" pitchFamily="34" charset="0"/>
            </a:endParaRPr>
          </a:p>
          <a:p>
            <a:pPr algn="l" rtl="0">
              <a:defRPr/>
            </a:pPr>
            <a:r>
              <a:rPr lang="en-US" sz="2000" dirty="0" smtClean="0">
                <a:latin typeface="Arial" pitchFamily="34" charset="0"/>
              </a:rPr>
              <a:t>2.Chest scan …lung parenchyma or big vessel damage</a:t>
            </a:r>
          </a:p>
          <a:p>
            <a:pPr algn="l" rtl="0">
              <a:defRPr/>
            </a:pPr>
            <a:r>
              <a:rPr lang="en-US" sz="2000" dirty="0" smtClean="0">
                <a:latin typeface="Arial" pitchFamily="34" charset="0"/>
              </a:rPr>
              <a:t>3. peritoneal lavage &amp; diagnostic aspirate  showing free fluid and haemoperitonium</a:t>
            </a:r>
          </a:p>
          <a:p>
            <a:pPr algn="l" rtl="0">
              <a:defRPr/>
            </a:pPr>
            <a:r>
              <a:rPr lang="en-US" sz="2000" dirty="0" smtClean="0">
                <a:latin typeface="Arial" pitchFamily="34" charset="0"/>
              </a:rPr>
              <a:t>4. Laparoscopy …any associated diaphragmatic rupture</a:t>
            </a:r>
          </a:p>
          <a:p>
            <a:pPr marL="0" indent="0" algn="l">
              <a:buFont typeface="Wingdings 2" pitchFamily="18" charset="2"/>
              <a:buNone/>
              <a:defRPr/>
            </a:pPr>
            <a:r>
              <a:rPr lang="en-US" sz="2000" dirty="0" smtClean="0">
                <a:latin typeface="Arial" pitchFamily="34" charset="0"/>
              </a:rPr>
              <a:t>.</a:t>
            </a:r>
          </a:p>
        </p:txBody>
      </p:sp>
      <p:sp>
        <p:nvSpPr>
          <p:cNvPr id="7" name="سهم إلى اليمين 6"/>
          <p:cNvSpPr/>
          <p:nvPr/>
        </p:nvSpPr>
        <p:spPr>
          <a:xfrm>
            <a:off x="5257800" y="941388"/>
            <a:ext cx="668338" cy="204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  <p:sp>
        <p:nvSpPr>
          <p:cNvPr id="8" name="سهم إلى اليمين 7"/>
          <p:cNvSpPr/>
          <p:nvPr/>
        </p:nvSpPr>
        <p:spPr>
          <a:xfrm>
            <a:off x="7635875" y="3886200"/>
            <a:ext cx="668338" cy="204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78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0"/>
            <a:ext cx="8458200" cy="6858000"/>
          </a:xfrm>
        </p:spPr>
        <p:txBody>
          <a:bodyPr/>
          <a:lstStyle/>
          <a:p>
            <a:pPr algn="l" rtl="0">
              <a:defRPr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Treatment:</a:t>
            </a:r>
          </a:p>
          <a:p>
            <a:pPr algn="l" rtl="0">
              <a:defRPr/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</a:rPr>
              <a:t>Penetrating </a:t>
            </a:r>
            <a:r>
              <a:rPr lang="en-US" sz="2800" dirty="0" smtClean="0">
                <a:latin typeface="Arial" pitchFamily="34" charset="0"/>
              </a:rPr>
              <a:t>: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A.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Resuscitation </a:t>
            </a:r>
            <a:r>
              <a:rPr lang="en-US" sz="2000" dirty="0" smtClean="0">
                <a:latin typeface="Arial" pitchFamily="34" charset="0"/>
              </a:rPr>
              <a:t>             ABC  Airway, breathing &amp; circulation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latin typeface="Arial" pitchFamily="34" charset="0"/>
              </a:rPr>
              <a:t>Cannula, blood preparation, Volume replacement (colloid, O-</a:t>
            </a:r>
            <a:r>
              <a:rPr lang="en-US" sz="2000" dirty="0" err="1" smtClean="0">
                <a:latin typeface="Arial" pitchFamily="34" charset="0"/>
              </a:rPr>
              <a:t>ve</a:t>
            </a:r>
            <a:r>
              <a:rPr lang="en-US" sz="2000" dirty="0" smtClean="0">
                <a:latin typeface="Arial" pitchFamily="34" charset="0"/>
              </a:rPr>
              <a:t> blood), </a:t>
            </a:r>
            <a:r>
              <a:rPr lang="en-US" sz="2000" i="1" dirty="0" smtClean="0">
                <a:latin typeface="Arial" pitchFamily="34" charset="0"/>
              </a:rPr>
              <a:t>Chest tube once indicated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B. </a:t>
            </a:r>
            <a:r>
              <a:rPr lang="en-US" sz="2000" dirty="0" smtClean="0">
                <a:latin typeface="Arial" pitchFamily="34" charset="0"/>
              </a:rPr>
              <a:t>then            transferred to operating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theatre </a:t>
            </a:r>
            <a:r>
              <a:rPr lang="en-US" sz="2000" dirty="0" smtClean="0">
                <a:latin typeface="Arial" pitchFamily="34" charset="0"/>
              </a:rPr>
              <a:t>for Exploratory laparotomy </a:t>
            </a:r>
          </a:p>
          <a:p>
            <a:pPr algn="l" rtl="0">
              <a:defRPr/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</a:rPr>
              <a:t>Blunt: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1. </a:t>
            </a:r>
            <a:r>
              <a:rPr lang="en-US" sz="2000" dirty="0" smtClean="0">
                <a:latin typeface="Arial" pitchFamily="34" charset="0"/>
              </a:rPr>
              <a:t>Sever blunt trauma same plan of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A. </a:t>
            </a:r>
            <a:r>
              <a:rPr lang="en-US" sz="2000" dirty="0" smtClean="0">
                <a:latin typeface="Arial" pitchFamily="34" charset="0"/>
              </a:rPr>
              <a:t>resuscitation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B. </a:t>
            </a:r>
            <a:r>
              <a:rPr lang="en-US" sz="2000" dirty="0" smtClean="0">
                <a:latin typeface="Arial" pitchFamily="34" charset="0"/>
              </a:rPr>
              <a:t>Theatre  and as above (penetrating)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2. </a:t>
            </a:r>
            <a:r>
              <a:rPr lang="en-US" sz="2000" dirty="0" smtClean="0">
                <a:latin typeface="Arial" pitchFamily="34" charset="0"/>
              </a:rPr>
              <a:t>Mild blunt trauma &amp;/or haemodynamically stable             Imaging  as mentioned in previous slide and then </a:t>
            </a:r>
            <a:r>
              <a:rPr lang="ar-IQ" sz="2000" dirty="0" smtClean="0">
                <a:latin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</a:rPr>
              <a:t>accordingly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</a:rPr>
              <a:t>Indications to stop conservative treatment</a:t>
            </a:r>
            <a:r>
              <a:rPr lang="en-US" sz="2000" dirty="0" smtClean="0">
                <a:latin typeface="Arial" pitchFamily="34" charset="0"/>
              </a:rPr>
              <a:t>: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latin typeface="Arial" pitchFamily="34" charset="0"/>
              </a:rPr>
              <a:t>1. Ongoing blood loss in spite of correction of any underlying coagulopathy, 2. Development of signs of generalized peritonitis 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</a:rPr>
              <a:t>Complications:</a:t>
            </a:r>
            <a:r>
              <a:rPr lang="en-US" sz="2000" dirty="0" smtClean="0">
                <a:latin typeface="Arial" pitchFamily="34" charset="0"/>
              </a:rPr>
              <a:t> 1.sudden massive blood loss 2.subcapsular or intracapsular hematomas 3. liver abscess 4.biliary fistulae (rare) 4. </a:t>
            </a:r>
            <a:r>
              <a:rPr lang="en-US" sz="2000" dirty="0" err="1" smtClean="0">
                <a:latin typeface="Arial" pitchFamily="34" charset="0"/>
              </a:rPr>
              <a:t>Hep</a:t>
            </a:r>
            <a:r>
              <a:rPr lang="en-US" sz="2000" dirty="0" smtClean="0">
                <a:latin typeface="Arial" pitchFamily="34" charset="0"/>
              </a:rPr>
              <a:t>. artery. aneurysms ,  A/V&amp; arteriobiliary fistulae. 5. Occasionally liver failure in extensive trauma  6. long term </a:t>
            </a:r>
            <a:r>
              <a:rPr lang="en-US" sz="2000" dirty="0" err="1" smtClean="0">
                <a:latin typeface="Arial" pitchFamily="34" charset="0"/>
              </a:rPr>
              <a:t>Cx</a:t>
            </a:r>
            <a:r>
              <a:rPr lang="en-US" sz="2000" dirty="0" smtClean="0">
                <a:latin typeface="Arial" pitchFamily="34" charset="0"/>
              </a:rPr>
              <a:t> rare like biliary tract stricture</a:t>
            </a:r>
            <a:r>
              <a:rPr lang="en-US" sz="2000" dirty="0" smtClean="0"/>
              <a:t> 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4" name="سهم إلى اليمين 3"/>
          <p:cNvSpPr/>
          <p:nvPr/>
        </p:nvSpPr>
        <p:spPr>
          <a:xfrm>
            <a:off x="6219825" y="3617913"/>
            <a:ext cx="668338" cy="206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  <p:sp>
        <p:nvSpPr>
          <p:cNvPr id="5" name="سهم إلى اليمين 4"/>
          <p:cNvSpPr/>
          <p:nvPr/>
        </p:nvSpPr>
        <p:spPr>
          <a:xfrm>
            <a:off x="4419600" y="1784350"/>
            <a:ext cx="668338" cy="206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  <p:sp>
        <p:nvSpPr>
          <p:cNvPr id="6" name="سهم إلى اليمين 5"/>
          <p:cNvSpPr/>
          <p:nvPr/>
        </p:nvSpPr>
        <p:spPr>
          <a:xfrm>
            <a:off x="2366963" y="1111250"/>
            <a:ext cx="668337" cy="206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IQ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7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صر نائب للمحتوى 2"/>
          <p:cNvSpPr txBox="1">
            <a:spLocks/>
          </p:cNvSpPr>
          <p:nvPr/>
        </p:nvSpPr>
        <p:spPr bwMode="auto">
          <a:xfrm>
            <a:off x="671513" y="304800"/>
            <a:ext cx="81724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ar-IQ" sz="2600" dirty="0">
                <a:solidFill>
                  <a:srgbClr val="04617B"/>
                </a:solidFill>
                <a:latin typeface="Constantia" pitchFamily="18" charset="0"/>
              </a:rPr>
              <a:t> </a:t>
            </a:r>
          </a:p>
          <a:p>
            <a:pPr rtl="1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ar-IQ" sz="2600" dirty="0">
                <a:solidFill>
                  <a:srgbClr val="04617B"/>
                </a:solidFill>
                <a:latin typeface="Constantia" pitchFamily="18" charset="0"/>
              </a:rPr>
              <a:t> </a:t>
            </a:r>
            <a:r>
              <a:rPr lang="en-US" sz="2800" dirty="0">
                <a:solidFill>
                  <a:srgbClr val="04617B"/>
                </a:solidFill>
                <a:latin typeface="Constantia" pitchFamily="18" charset="0"/>
              </a:rPr>
              <a:t>Largest gland in the body </a:t>
            </a:r>
            <a:r>
              <a:rPr lang="en-US" sz="2600" dirty="0">
                <a:solidFill>
                  <a:srgbClr val="04617B"/>
                </a:solidFill>
                <a:latin typeface="Constantia" pitchFamily="18" charset="0"/>
              </a:rPr>
              <a:t>1.5 kg</a:t>
            </a:r>
            <a:r>
              <a:rPr lang="ar-IQ" sz="2600" dirty="0">
                <a:solidFill>
                  <a:srgbClr val="04617B"/>
                </a:solidFill>
                <a:latin typeface="Constantia" pitchFamily="18" charset="0"/>
              </a:rPr>
              <a:t> </a:t>
            </a:r>
            <a:endParaRPr lang="en-US" sz="2600" dirty="0">
              <a:solidFill>
                <a:srgbClr val="04617B"/>
              </a:solidFill>
              <a:latin typeface="Constantia" pitchFamily="18" charset="0"/>
            </a:endParaRPr>
          </a:p>
          <a:p>
            <a:pPr rtl="1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000" dirty="0">
                <a:solidFill>
                  <a:prstClr val="black"/>
                </a:solidFill>
              </a:rPr>
              <a:t>The liver is completely surrounded by a fibrous capsule but only partially covered by peritoneum</a:t>
            </a:r>
          </a:p>
          <a:p>
            <a:pPr rtl="1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400" dirty="0">
                <a:solidFill>
                  <a:prstClr val="black"/>
                </a:solidFill>
                <a:latin typeface="Constantia" pitchFamily="18" charset="0"/>
              </a:rPr>
              <a:t>-</a:t>
            </a:r>
            <a:r>
              <a:rPr lang="en-US" sz="2400" dirty="0">
                <a:solidFill>
                  <a:srgbClr val="04617B"/>
                </a:solidFill>
                <a:latin typeface="Constantia" pitchFamily="18" charset="0"/>
              </a:rPr>
              <a:t>Functions:</a:t>
            </a:r>
          </a:p>
          <a:p>
            <a:pPr rtl="1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ar-IQ" sz="2400" dirty="0">
                <a:solidFill>
                  <a:prstClr val="black"/>
                </a:solidFill>
                <a:latin typeface="Constantia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tantia" pitchFamily="18" charset="0"/>
              </a:rPr>
              <a:t>bile pigment &amp; salts)</a:t>
            </a:r>
            <a:r>
              <a:rPr lang="ar-IQ" sz="2400" dirty="0">
                <a:solidFill>
                  <a:prstClr val="black"/>
                </a:solidFill>
                <a:latin typeface="Constantia" pitchFamily="18" charset="0"/>
              </a:rPr>
              <a:t>) </a:t>
            </a:r>
            <a:r>
              <a:rPr lang="en-US" sz="2000" dirty="0">
                <a:solidFill>
                  <a:prstClr val="black"/>
                </a:solidFill>
              </a:rPr>
              <a:t>1.Production and secretion of bilirubin</a:t>
            </a:r>
          </a:p>
          <a:p>
            <a:pPr rtl="1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000" dirty="0">
                <a:solidFill>
                  <a:prstClr val="black"/>
                </a:solidFill>
              </a:rPr>
              <a:t>2. Involvement in many metabolic activities related to CHO, Fat,  protein, hormones and drugs</a:t>
            </a:r>
          </a:p>
          <a:p>
            <a:pPr rtl="1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000" dirty="0">
                <a:solidFill>
                  <a:prstClr val="black"/>
                </a:solidFill>
              </a:rPr>
              <a:t>3. Filtration of blood from bacteria and foreign particles.</a:t>
            </a:r>
          </a:p>
          <a:p>
            <a:pPr rtl="1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000" dirty="0">
                <a:solidFill>
                  <a:prstClr val="black"/>
                </a:solidFill>
              </a:rPr>
              <a:t>4. Maintaining core body temperature and PH balance</a:t>
            </a:r>
          </a:p>
          <a:p>
            <a:pPr rtl="1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000" dirty="0">
                <a:solidFill>
                  <a:srgbClr val="04617B"/>
                </a:solidFill>
              </a:rPr>
              <a:t>.</a:t>
            </a:r>
          </a:p>
        </p:txBody>
      </p:sp>
      <p:sp>
        <p:nvSpPr>
          <p:cNvPr id="6147" name="مستطيل 2"/>
          <p:cNvSpPr>
            <a:spLocks noChangeArrowheads="1"/>
          </p:cNvSpPr>
          <p:nvPr/>
        </p:nvSpPr>
        <p:spPr bwMode="auto">
          <a:xfrm>
            <a:off x="838200" y="4624388"/>
            <a:ext cx="7391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Liver Function Test (LFT)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Billirubin, Alk phosphatase, Aspartate transaminase (AST), Alanine T.  (ALT), Gamma-glutamyl transpeptidase (GGT), Alb, PT</a:t>
            </a:r>
            <a:endParaRPr lang="ar-IQ" sz="20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5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وان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Liver Anatomy</a:t>
            </a:r>
            <a:endParaRPr lang="ar-IQ" smtClean="0">
              <a:solidFill>
                <a:srgbClr val="FF0000"/>
              </a:solidFill>
            </a:endParaRPr>
          </a:p>
        </p:txBody>
      </p:sp>
      <p:sp>
        <p:nvSpPr>
          <p:cNvPr id="7171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219200"/>
            <a:ext cx="4572000" cy="5257800"/>
          </a:xfrm>
        </p:spPr>
        <p:txBody>
          <a:bodyPr/>
          <a:lstStyle/>
          <a:p>
            <a:pPr algn="l">
              <a:buFont typeface="Wingdings 2" pitchFamily="18" charset="2"/>
              <a:buNone/>
            </a:pPr>
            <a:r>
              <a:rPr lang="en-US" smtClean="0"/>
              <a:t>_Liver lobes</a:t>
            </a:r>
          </a:p>
          <a:p>
            <a:pPr algn="l"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Right, left, caudate &amp; quadrate</a:t>
            </a:r>
            <a:r>
              <a:rPr lang="en-US" smtClean="0"/>
              <a:t> </a:t>
            </a:r>
          </a:p>
          <a:p>
            <a:pPr algn="l">
              <a:buFont typeface="Wingdings 2" pitchFamily="18" charset="2"/>
              <a:buNone/>
            </a:pPr>
            <a:r>
              <a:rPr lang="en-US" smtClean="0"/>
              <a:t>-porta hepatis (liver hilum)</a:t>
            </a:r>
          </a:p>
          <a:p>
            <a:pPr algn="l">
              <a:buFont typeface="Wingdings 2" pitchFamily="18" charset="2"/>
              <a:buNone/>
            </a:pPr>
            <a:r>
              <a:rPr lang="en-US" smtClean="0"/>
              <a:t>-Peritoneal ligs of the liver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     -falciform ligament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-lesser omentum </a:t>
            </a:r>
            <a:endParaRPr lang="en-US" sz="2800" smtClean="0">
              <a:solidFill>
                <a:srgbClr val="FF0000"/>
              </a:solidFill>
            </a:endParaRPr>
          </a:p>
          <a:p>
            <a:pPr algn="l">
              <a:buFont typeface="Wingdings 2" pitchFamily="18" charset="2"/>
              <a:buNone/>
            </a:pPr>
            <a:r>
              <a:rPr lang="en-US" sz="2400" smtClean="0"/>
              <a:t>-Blood &amp;nerve supply </a:t>
            </a:r>
          </a:p>
          <a:p>
            <a:pPr algn="l">
              <a:buFont typeface="Wingdings 2" pitchFamily="18" charset="2"/>
              <a:buNone/>
            </a:pPr>
            <a:r>
              <a:rPr lang="en-US" sz="2400" smtClean="0"/>
              <a:t>-lymphatic  &amp; venous drainage</a:t>
            </a:r>
          </a:p>
          <a:p>
            <a:pPr algn="l">
              <a:buFont typeface="Wingdings 2" pitchFamily="18" charset="2"/>
              <a:buNone/>
            </a:pPr>
            <a:r>
              <a:rPr lang="en-US" smtClean="0"/>
              <a:t>The liver lobules</a:t>
            </a:r>
            <a:r>
              <a:rPr lang="ar-IQ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1749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وان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143000"/>
          </a:xfrm>
        </p:spPr>
        <p:txBody>
          <a:bodyPr/>
          <a:lstStyle/>
          <a:p>
            <a:r>
              <a:rPr lang="en-US" sz="4000" smtClean="0"/>
              <a:t>The Internal anatomy of the liver</a:t>
            </a:r>
            <a:endParaRPr lang="ar-IQ" sz="4000" smtClean="0"/>
          </a:p>
        </p:txBody>
      </p:sp>
      <p:sp>
        <p:nvSpPr>
          <p:cNvPr id="8195" name="عنصر نائب للمحتوى 2"/>
          <p:cNvSpPr>
            <a:spLocks noGrp="1"/>
          </p:cNvSpPr>
          <p:nvPr>
            <p:ph idx="1"/>
          </p:nvPr>
        </p:nvSpPr>
        <p:spPr>
          <a:xfrm>
            <a:off x="469900" y="762000"/>
            <a:ext cx="8305800" cy="1676400"/>
          </a:xfrm>
        </p:spPr>
        <p:txBody>
          <a:bodyPr/>
          <a:lstStyle/>
          <a:p>
            <a:pPr marL="0" indent="0" algn="l">
              <a:buFont typeface="Wingdings 2" pitchFamily="18" charset="2"/>
              <a:buNone/>
            </a:pPr>
            <a:r>
              <a:rPr lang="ar-IQ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Liver segments(I-VIII)</a:t>
            </a:r>
          </a:p>
          <a:p>
            <a:pPr marL="0" indent="0" algn="l">
              <a:buFont typeface="Wingdings 2" pitchFamily="18" charset="2"/>
              <a:buNone/>
            </a:pPr>
            <a:r>
              <a:rPr lang="en-US" sz="1800" smtClean="0">
                <a:latin typeface="Arial" pitchFamily="34" charset="0"/>
              </a:rPr>
              <a:t>Segment (I-IV) to the Lt of line between gall b. fossa (L portal v, L hep a, L h. v&amp; M h.v. )</a:t>
            </a:r>
          </a:p>
          <a:p>
            <a:pPr marL="0" indent="0" algn="l">
              <a:buFont typeface="Wingdings 2" pitchFamily="18" charset="2"/>
              <a:buNone/>
            </a:pPr>
            <a:r>
              <a:rPr lang="en-US" sz="1800" smtClean="0">
                <a:latin typeface="Arial" pitchFamily="34" charset="0"/>
              </a:rPr>
              <a:t>Segment (V-VIII) to the r of line between gall bladder (R portal v, R hep a, R h. v and M h.v.)</a:t>
            </a:r>
            <a:r>
              <a:rPr lang="en-US" sz="1800" smtClean="0"/>
              <a:t> </a:t>
            </a:r>
            <a:endParaRPr lang="ar-IQ" sz="1800" smtClean="0"/>
          </a:p>
        </p:txBody>
      </p:sp>
    </p:spTree>
    <p:extLst>
      <p:ext uri="{BB962C8B-B14F-4D97-AF65-F5344CB8AC3E}">
        <p14:creationId xmlns:p14="http://schemas.microsoft.com/office/powerpoint/2010/main" val="101289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algn="l" rtl="0"/>
            <a:r>
              <a:rPr lang="en-US" sz="2400" smtClean="0"/>
              <a:t>What is the contents of porta hepatis? Surgical benefits  </a:t>
            </a:r>
          </a:p>
          <a:p>
            <a:pPr algn="l" rtl="0"/>
            <a:endParaRPr lang="en-US" sz="2400" smtClean="0"/>
          </a:p>
          <a:p>
            <a:pPr algn="l" rtl="0"/>
            <a:r>
              <a:rPr lang="en-US" sz="2400" smtClean="0"/>
              <a:t>Why we needs  to know liver segments? which anatomical facts leads to this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98088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وان 1"/>
          <p:cNvSpPr>
            <a:spLocks noGrp="1"/>
          </p:cNvSpPr>
          <p:nvPr>
            <p:ph type="title"/>
          </p:nvPr>
        </p:nvSpPr>
        <p:spPr>
          <a:xfrm>
            <a:off x="609600" y="-3175"/>
            <a:ext cx="8229600" cy="1143000"/>
          </a:xfrm>
        </p:spPr>
        <p:txBody>
          <a:bodyPr/>
          <a:lstStyle/>
          <a:p>
            <a:r>
              <a:rPr lang="en-US" smtClean="0"/>
              <a:t>Imaging of the liver</a:t>
            </a:r>
            <a:endParaRPr lang="ar-IQ" smtClean="0"/>
          </a:p>
        </p:txBody>
      </p:sp>
      <p:sp>
        <p:nvSpPr>
          <p:cNvPr id="14339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</p:spPr>
        <p:txBody>
          <a:bodyPr/>
          <a:lstStyle/>
          <a:p>
            <a:pPr algn="l" rtl="0">
              <a:defRPr/>
            </a:pPr>
            <a:r>
              <a:rPr lang="en-US" dirty="0" smtClean="0">
                <a:solidFill>
                  <a:srgbClr val="FF0000"/>
                </a:solidFill>
              </a:rPr>
              <a:t>1. Ultrasound Scan</a:t>
            </a:r>
            <a:r>
              <a:rPr lang="en-US" dirty="0" smtClean="0"/>
              <a:t> 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latin typeface="Arial" pitchFamily="34" charset="0"/>
              </a:rPr>
              <a:t>first line test safety &amp; availability;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latin typeface="Arial" pitchFamily="34" charset="0"/>
              </a:rPr>
              <a:t>Detect bile duct dilatation, gall stones, liver </a:t>
            </a:r>
            <a:r>
              <a:rPr lang="en-US" sz="2000" dirty="0" err="1" smtClean="0">
                <a:latin typeface="Arial" pitchFamily="34" charset="0"/>
              </a:rPr>
              <a:t>tumours</a:t>
            </a:r>
            <a:r>
              <a:rPr lang="en-US" sz="2000" dirty="0" smtClean="0">
                <a:latin typeface="Arial" pitchFamily="34" charset="0"/>
              </a:rPr>
              <a:t>, liver cyst &amp; guiding the P/C liver biopsy. </a:t>
            </a:r>
          </a:p>
          <a:p>
            <a:pPr algn="l" rtl="0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27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229600" cy="4156075"/>
          </a:xfrm>
        </p:spPr>
        <p:txBody>
          <a:bodyPr/>
          <a:lstStyle/>
          <a:p>
            <a:pPr algn="l" rtl="0">
              <a:defRPr/>
            </a:pPr>
            <a:r>
              <a:rPr lang="en-US" dirty="0">
                <a:solidFill>
                  <a:srgbClr val="FF0000"/>
                </a:solidFill>
              </a:rPr>
              <a:t>2. CT Scan….Triple phase spiral CT:  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dirty="0" err="1">
                <a:solidFill>
                  <a:srgbClr val="0F6FC6"/>
                </a:solidFill>
              </a:rPr>
              <a:t>A.Oral</a:t>
            </a:r>
            <a:r>
              <a:rPr lang="en-US" dirty="0">
                <a:solidFill>
                  <a:srgbClr val="0F6FC6"/>
                </a:solidFill>
              </a:rPr>
              <a:t> Contrast CT enhancement</a:t>
            </a:r>
            <a:r>
              <a:rPr lang="en-US" dirty="0">
                <a:solidFill>
                  <a:prstClr val="black"/>
                </a:solidFill>
              </a:rPr>
              <a:t> ..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</a:rPr>
              <a:t>Visualization of the stomach &amp; duodenum in relation to the liver hilum.</a:t>
            </a:r>
          </a:p>
          <a:p>
            <a:pPr marL="0" indent="0" algn="l">
              <a:buFont typeface="Wingdings 2" pitchFamily="18" charset="2"/>
              <a:buNone/>
              <a:defRPr/>
            </a:pPr>
            <a:r>
              <a:rPr lang="ar-IQ" sz="2000" dirty="0">
                <a:solidFill>
                  <a:prstClr val="black"/>
                </a:solidFill>
                <a:latin typeface="Arial" pitchFamily="34" charset="0"/>
              </a:rPr>
              <a:t> </a:t>
            </a:r>
            <a:endParaRPr lang="en-US" sz="2000" dirty="0">
              <a:solidFill>
                <a:prstClr val="black"/>
              </a:solidFill>
              <a:latin typeface="Arial" pitchFamily="34" charset="0"/>
            </a:endParaRPr>
          </a:p>
          <a:p>
            <a:pPr marL="0" indent="0" algn="l">
              <a:buFont typeface="Wingdings 2" pitchFamily="18" charset="2"/>
              <a:buNone/>
              <a:defRPr/>
            </a:pPr>
            <a:r>
              <a:rPr lang="en-US" dirty="0">
                <a:solidFill>
                  <a:srgbClr val="0F6FC6"/>
                </a:solidFill>
              </a:rPr>
              <a:t>B.IV contrast 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pPr algn="l">
              <a:buFontTx/>
              <a:buChar char="-"/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</a:rPr>
              <a:t>1-Early arterial phase …detecting small liver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</a:rPr>
              <a:t>tumours</a:t>
            </a:r>
            <a:endParaRPr lang="en-US" sz="2000" dirty="0">
              <a:solidFill>
                <a:prstClr val="black"/>
              </a:solidFill>
              <a:latin typeface="Arial" pitchFamily="34" charset="0"/>
            </a:endParaRPr>
          </a:p>
          <a:p>
            <a:pPr algn="l">
              <a:buFontTx/>
              <a:buChar char="-"/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</a:rPr>
              <a:t>2-venous phase …. Inflammatory lesions exhibit rim enhancement</a:t>
            </a:r>
          </a:p>
          <a:p>
            <a:pPr algn="l">
              <a:buFontTx/>
              <a:buChar char="-"/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</a:rPr>
              <a:t>3-Late venous enhancement…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</a:rPr>
              <a:t>haemangioma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</a:rPr>
              <a:t> </a:t>
            </a:r>
          </a:p>
          <a:p>
            <a:pPr algn="l">
              <a:buFontTx/>
              <a:buChar char="-"/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</a:rPr>
              <a:t>4-Measurement of density of liver lesion (cystic</a:t>
            </a:r>
            <a:r>
              <a:rPr lang="en-US" dirty="0">
                <a:solidFill>
                  <a:prstClr val="black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7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1113"/>
            <a:ext cx="8229600" cy="6096000"/>
          </a:xfrm>
        </p:spPr>
        <p:txBody>
          <a:bodyPr/>
          <a:lstStyle/>
          <a:p>
            <a:pPr algn="l">
              <a:defRPr/>
            </a:pPr>
            <a:r>
              <a:rPr lang="en-US" dirty="0" smtClean="0">
                <a:solidFill>
                  <a:srgbClr val="FF0000"/>
                </a:solidFill>
              </a:rPr>
              <a:t>3. MRI; </a:t>
            </a:r>
          </a:p>
          <a:p>
            <a:pPr algn="l" rtl="0"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Indications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A.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When IV contrast CT is contraindicated </a:t>
            </a:r>
            <a:r>
              <a:rPr lang="en-US" sz="2000" dirty="0" smtClean="0">
                <a:solidFill>
                  <a:srgbClr val="002060"/>
                </a:solidFill>
              </a:rPr>
              <a:t>because of allergy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B. MRCP</a:t>
            </a:r>
            <a:r>
              <a:rPr lang="en-US" sz="2000" dirty="0" smtClean="0">
                <a:solidFill>
                  <a:srgbClr val="002060"/>
                </a:solidFill>
              </a:rPr>
              <a:t> excellent quality imaging of the biliary tract non-invasively. ERCP or PTC  pictures are better than MRCP ones.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C. MRA:</a:t>
            </a:r>
            <a:r>
              <a:rPr lang="en-US" sz="2000" dirty="0" smtClean="0">
                <a:solidFill>
                  <a:srgbClr val="002060"/>
                </a:solidFill>
              </a:rPr>
              <a:t> hepatic a, portal v without the need for arterial cannulation. It is used as  an alternative to hepatic angiography</a:t>
            </a:r>
          </a:p>
        </p:txBody>
      </p:sp>
    </p:spTree>
    <p:extLst>
      <p:ext uri="{BB962C8B-B14F-4D97-AF65-F5344CB8AC3E}">
        <p14:creationId xmlns:p14="http://schemas.microsoft.com/office/powerpoint/2010/main" val="205371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610600" cy="2971800"/>
          </a:xfrm>
        </p:spPr>
        <p:txBody>
          <a:bodyPr/>
          <a:lstStyle/>
          <a:p>
            <a:pPr marL="0" indent="0" algn="l" rtl="0">
              <a:buFont typeface="Wingdings 2" pitchFamily="18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4. ERCP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algn="l" rtl="0">
              <a:defRPr/>
            </a:pPr>
            <a:r>
              <a:rPr lang="en-US" dirty="0">
                <a:solidFill>
                  <a:srgbClr val="0F6FC6"/>
                </a:solidFill>
              </a:rPr>
              <a:t>Indications</a:t>
            </a:r>
            <a:r>
              <a:rPr lang="en-US" sz="2000" dirty="0">
                <a:solidFill>
                  <a:srgbClr val="0F6FC6"/>
                </a:solidFill>
              </a:rPr>
              <a:t>: 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>
                <a:solidFill>
                  <a:srgbClr val="0F6FC6"/>
                </a:solidFill>
              </a:rPr>
              <a:t>A. Diagnostic </a:t>
            </a:r>
            <a:r>
              <a:rPr lang="en-US" sz="2000" dirty="0">
                <a:solidFill>
                  <a:srgbClr val="002060"/>
                </a:solidFill>
              </a:rPr>
              <a:t>as in: 1. Obstructive jaundice or </a:t>
            </a:r>
            <a:endParaRPr lang="ar-IQ" sz="2000" dirty="0">
              <a:solidFill>
                <a:srgbClr val="002060"/>
              </a:solidFill>
            </a:endParaRP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</a:rPr>
              <a:t>2.previous imaging suggesting biliary tract abnormality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>
                <a:solidFill>
                  <a:srgbClr val="0F6FC6"/>
                </a:solidFill>
              </a:rPr>
              <a:t>B. Therapeutic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</a:p>
          <a:p>
            <a:pPr marL="0" indent="0" algn="l" rtl="0">
              <a:buFont typeface="Wingdings 2" pitchFamily="18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</a:rPr>
              <a:t>1.Stone retrieval, 2.ballon dilatation of strictures 3.Stent insertion 4.brush cytology of tumors for cytology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68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1023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تدفق</vt:lpstr>
      <vt:lpstr>PowerPoint Presentation</vt:lpstr>
      <vt:lpstr>PowerPoint Presentation</vt:lpstr>
      <vt:lpstr>Liver Anatomy</vt:lpstr>
      <vt:lpstr>The Internal anatomy of the liver</vt:lpstr>
      <vt:lpstr>Questions</vt:lpstr>
      <vt:lpstr>Imaging of the liver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PowerPoint Presentation</vt:lpstr>
      <vt:lpstr>PowerPoint Presentation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2016-03-23T09:36:43Z</dcterms:created>
  <dcterms:modified xsi:type="dcterms:W3CDTF">2018-03-27T19:45:13Z</dcterms:modified>
</cp:coreProperties>
</file>